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Oleo Script"/>
      <p:regular r:id="rId22"/>
      <p:bold r:id="rId23"/>
    </p:embeddedFont>
    <p:embeddedFont>
      <p:font typeface="Gill Sans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OleoScript-regular.fntdata"/><Relationship Id="rId21" Type="http://schemas.openxmlformats.org/officeDocument/2006/relationships/slide" Target="slides/slide15.xml"/><Relationship Id="rId24" Type="http://schemas.openxmlformats.org/officeDocument/2006/relationships/font" Target="fonts/GillSans-regular.fntdata"/><Relationship Id="rId23" Type="http://schemas.openxmlformats.org/officeDocument/2006/relationships/font" Target="fonts/OleoScrip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907ed40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1e907ed40e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e907ed40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1e907ed40e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e907ed40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1e907ed40e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e907ed40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1e907ed40e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e907ed40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1e907ed40e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e907ed40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1e907ed40e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2ce829ff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2ce829ff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2ce829f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22ce829ff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ce829ff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22ce829ff6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2ce829ff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22ce829ff6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e907ed40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1e907ed40e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e907ed40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1e907ed40e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e907ed40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1e907ed40e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e907ed40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1e907ed40e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e907ed40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1e907ed40e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30214" y="460805"/>
            <a:ext cx="8482200" cy="89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334900" y="2314324"/>
            <a:ext cx="8447100" cy="247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ctrTitle"/>
          </p:nvPr>
        </p:nvSpPr>
        <p:spPr>
          <a:xfrm>
            <a:off x="435893" y="765323"/>
            <a:ext cx="82452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Gill Sans"/>
              <a:buNone/>
              <a:defRPr sz="27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435896" y="1871584"/>
            <a:ext cx="8245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200" cap="none">
                <a:solidFill>
                  <a:schemeClr val="accent2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7918725" y="4467103"/>
            <a:ext cx="76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335863" y="3856481"/>
            <a:ext cx="8468100" cy="94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435895" y="2282933"/>
            <a:ext cx="82722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Gill Sans"/>
              <a:buNone/>
              <a:defRPr b="0" sz="2700" cap="none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35894" y="3406063"/>
            <a:ext cx="8272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400" cap="none">
                <a:solidFill>
                  <a:schemeClr val="accent2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334486" y="454915"/>
            <a:ext cx="8475000" cy="94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435895" y="547244"/>
            <a:ext cx="8272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35895" y="1671002"/>
            <a:ext cx="40668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641313" y="1671002"/>
            <a:ext cx="40668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334486" y="454915"/>
            <a:ext cx="8475000" cy="94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435895" y="547244"/>
            <a:ext cx="8272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665414" y="1688169"/>
            <a:ext cx="3815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500"/>
              <a:buNone/>
              <a:defRPr b="0" sz="1700">
                <a:solidFill>
                  <a:schemeClr val="accent2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100"/>
              <a:buNone/>
              <a:defRPr b="1" sz="1200"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35896" y="2194539"/>
            <a:ext cx="40449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3" type="body"/>
          </p:nvPr>
        </p:nvSpPr>
        <p:spPr>
          <a:xfrm>
            <a:off x="4892801" y="1688169"/>
            <a:ext cx="3815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500"/>
              <a:buNone/>
              <a:defRPr b="0" sz="1700">
                <a:solidFill>
                  <a:schemeClr val="accent2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100"/>
              <a:buNone/>
              <a:defRPr b="1" sz="1200"/>
            </a:lvl9pPr>
          </a:lstStyle>
          <a:p/>
        </p:txBody>
      </p:sp>
      <p:sp>
        <p:nvSpPr>
          <p:cNvPr id="94" name="Google Shape;94;p18"/>
          <p:cNvSpPr txBox="1"/>
          <p:nvPr>
            <p:ph idx="4" type="body"/>
          </p:nvPr>
        </p:nvSpPr>
        <p:spPr>
          <a:xfrm>
            <a:off x="4663282" y="2194539"/>
            <a:ext cx="40449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330512" y="454915"/>
            <a:ext cx="8475000" cy="94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431921" y="547244"/>
            <a:ext cx="8272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335863" y="3856480"/>
            <a:ext cx="8473800" cy="95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435894" y="3946722"/>
            <a:ext cx="3682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1500"/>
              <a:buFont typeface="Gill Sans"/>
              <a:buNone/>
              <a:defRPr b="0" sz="1500">
                <a:solidFill>
                  <a:srgbClr val="9F276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35862" y="450900"/>
            <a:ext cx="8469600" cy="31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◼"/>
              <a:defRPr sz="1500">
                <a:solidFill>
                  <a:schemeClr val="dk2"/>
                </a:solidFill>
              </a:defRPr>
            </a:lvl1pPr>
            <a:lvl2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 sz="1400">
                <a:solidFill>
                  <a:schemeClr val="dk2"/>
                </a:solidFill>
              </a:defRPr>
            </a:lvl2pPr>
            <a:lvl3pPr indent="-298450" lvl="2" marL="1371600" rtl="0" algn="l">
              <a:spcBef>
                <a:spcPts val="500"/>
              </a:spcBef>
              <a:spcAft>
                <a:spcPts val="0"/>
              </a:spcAft>
              <a:buSzPts val="1100"/>
              <a:buChar char="◼"/>
              <a:defRPr sz="1200">
                <a:solidFill>
                  <a:schemeClr val="dk2"/>
                </a:solidFill>
              </a:defRPr>
            </a:lvl3pPr>
            <a:lvl4pPr indent="-292100" lvl="3" marL="1828800" rtl="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4pPr>
            <a:lvl5pPr indent="-292100" lvl="4" marL="2286000" rtl="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5pPr>
            <a:lvl6pPr indent="-292100" lvl="5" marL="2743200" rtl="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6pPr>
            <a:lvl7pPr indent="-292100" lvl="6" marL="3200400" rtl="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7pPr>
            <a:lvl8pPr indent="-292100" lvl="7" marL="3657600" rtl="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8pPr>
            <a:lvl9pPr indent="-292100" lvl="8" marL="4114800" rtl="0" algn="l">
              <a:spcBef>
                <a:spcPts val="500"/>
              </a:spcBef>
              <a:spcAft>
                <a:spcPts val="50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4305617" y="3946722"/>
            <a:ext cx="4402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r">
              <a:spcBef>
                <a:spcPts val="20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8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600"/>
              <a:buNone/>
              <a:defRPr sz="700"/>
            </a:lvl9pPr>
          </a:lstStyle>
          <a:p/>
        </p:txBody>
      </p:sp>
      <p:sp>
        <p:nvSpPr>
          <p:cNvPr id="113" name="Google Shape;113;p21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435895" y="3520042"/>
            <a:ext cx="8272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ill Sans"/>
              <a:buNone/>
              <a:defRPr b="0" sz="18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2"/>
          <p:cNvSpPr/>
          <p:nvPr>
            <p:ph idx="2" type="pic"/>
          </p:nvPr>
        </p:nvSpPr>
        <p:spPr>
          <a:xfrm>
            <a:off x="335863" y="449794"/>
            <a:ext cx="8468100" cy="26682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435894" y="3945095"/>
            <a:ext cx="8272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9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9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8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600"/>
              <a:buNone/>
              <a:defRPr sz="700"/>
            </a:lvl9pPr>
          </a:lstStyle>
          <a:p/>
        </p:txBody>
      </p:sp>
      <p:sp>
        <p:nvSpPr>
          <p:cNvPr id="120" name="Google Shape;120;p22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330214" y="460805"/>
            <a:ext cx="8482200" cy="89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 rot="5400000">
            <a:off x="3250956" y="-1063048"/>
            <a:ext cx="2642100" cy="82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298450" lvl="1" marL="914400" rtl="0" algn="l">
              <a:spcBef>
                <a:spcPts val="500"/>
              </a:spcBef>
              <a:spcAft>
                <a:spcPts val="0"/>
              </a:spcAft>
              <a:buSzPts val="1100"/>
              <a:buChar char="◼"/>
              <a:defRPr/>
            </a:lvl2pPr>
            <a:lvl3pPr indent="-292100" lvl="2" marL="1371600" rtl="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/>
            </a:lvl3pPr>
            <a:lvl4pPr indent="-279400" lvl="3" marL="1828800" rtl="0" algn="l">
              <a:spcBef>
                <a:spcPts val="500"/>
              </a:spcBef>
              <a:spcAft>
                <a:spcPts val="0"/>
              </a:spcAft>
              <a:buSzPts val="800"/>
              <a:buChar char="◼"/>
              <a:defRPr/>
            </a:lvl4pPr>
            <a:lvl5pPr indent="-279400" lvl="4" marL="2286000" rtl="0" algn="l">
              <a:spcBef>
                <a:spcPts val="500"/>
              </a:spcBef>
              <a:spcAft>
                <a:spcPts val="0"/>
              </a:spcAft>
              <a:buSzPts val="800"/>
              <a:buChar char="◼"/>
              <a:defRPr/>
            </a:lvl5pPr>
            <a:lvl6pPr indent="-304800" lvl="5" marL="27432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6629401" y="449794"/>
            <a:ext cx="2180100" cy="436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type="title"/>
          </p:nvPr>
        </p:nvSpPr>
        <p:spPr>
          <a:xfrm rot="5400000">
            <a:off x="5437174" y="1698845"/>
            <a:ext cx="38874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 rot="5400000">
            <a:off x="1598552" y="-510655"/>
            <a:ext cx="3887400" cy="5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rtl="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rtl="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0" type="dt"/>
          </p:nvPr>
        </p:nvSpPr>
        <p:spPr>
          <a:xfrm>
            <a:off x="6745255" y="4467103"/>
            <a:ext cx="99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F276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>
            <a:off x="581192" y="4463858"/>
            <a:ext cx="592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7834961" y="4467103"/>
            <a:ext cx="8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5894" y="528843"/>
            <a:ext cx="82722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ill Sans"/>
              <a:buNone/>
              <a:defRPr b="0" i="0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35894" y="1752002"/>
            <a:ext cx="82722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984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921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◼"/>
              <a:defRPr b="0" i="0" sz="11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7940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7940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794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794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794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79400" lvl="8" marL="4114800" marR="0" rtl="0" algn="l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34901" y="342900"/>
            <a:ext cx="2777400" cy="7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6031610" y="340232"/>
            <a:ext cx="2777400" cy="7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3181373" y="342900"/>
            <a:ext cx="2777400" cy="6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hyperlink" Target="http://drive.google.com/file/d/17exzHAXLgHZBV_qDxCJ-WOybVuHyFOWi/view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8248"/>
              <a:buFont typeface="Gill Sans"/>
              <a:buNone/>
            </a:pPr>
            <a:r>
              <a:rPr b="1" lang="en-GB" sz="3044"/>
              <a:t>Week 6 - Starting with Semantic Segmentation</a:t>
            </a:r>
            <a:r>
              <a:rPr b="1" lang="en-GB" sz="3600"/>
              <a:t> </a:t>
            </a:r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435900" y="1752425"/>
            <a:ext cx="792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leo Script"/>
              <a:buChar char="-"/>
            </a:pPr>
            <a:r>
              <a:rPr lang="en-GB" sz="1500">
                <a:latin typeface="Oleo Script"/>
                <a:ea typeface="Oleo Script"/>
                <a:cs typeface="Oleo Script"/>
                <a:sym typeface="Oleo Script"/>
              </a:rPr>
              <a:t>Till now, we are done with the basic concepts of Deep Learning and Image Processing</a:t>
            </a:r>
            <a:endParaRPr sz="1500">
              <a:latin typeface="Oleo Script"/>
              <a:ea typeface="Oleo Script"/>
              <a:cs typeface="Oleo Script"/>
              <a:sym typeface="Oleo Script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893100" y="2652350"/>
            <a:ext cx="5185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Gill Sans"/>
                <a:ea typeface="Gill Sans"/>
                <a:cs typeface="Gill Sans"/>
                <a:sym typeface="Gill Sans"/>
              </a:rPr>
              <a:t>Now, we will learn about -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ill Sans"/>
              <a:buChar char="●"/>
            </a:pPr>
            <a:r>
              <a:rPr lang="en-GB" sz="2100">
                <a:latin typeface="Gill Sans"/>
                <a:ea typeface="Gill Sans"/>
                <a:cs typeface="Gill Sans"/>
                <a:sym typeface="Gill Sans"/>
              </a:rPr>
              <a:t>Semantic Segmentation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ill Sans"/>
              <a:buChar char="●"/>
            </a:pPr>
            <a:r>
              <a:rPr lang="en-GB" sz="2100">
                <a:latin typeface="Gill Sans"/>
                <a:ea typeface="Gill Sans"/>
                <a:cs typeface="Gill Sans"/>
                <a:sym typeface="Gill Sans"/>
              </a:rPr>
              <a:t>Transpose Convolution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35894" y="526617"/>
            <a:ext cx="827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GB" sz="3600"/>
              <a:t>THRESHOLD SEGMENTATION</a:t>
            </a:r>
            <a:endParaRPr/>
          </a:p>
        </p:txBody>
      </p:sp>
      <p:pic>
        <p:nvPicPr>
          <p:cNvPr descr="Image Segmentation (Part 1). Thresholding, Otsu&amp;#39;s and HSV… | by Ralph  Caubalejo | Towards Data Science"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034" y="1911992"/>
            <a:ext cx="6307931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35894" y="526617"/>
            <a:ext cx="827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GB" sz="3600"/>
              <a:t>EDGE BASED SEGMENTATION</a:t>
            </a:r>
            <a:endParaRPr/>
          </a:p>
        </p:txBody>
      </p:sp>
      <p:pic>
        <p:nvPicPr>
          <p:cNvPr descr="An example of edge-based segmentation. [18] | Download Scientific Diagram"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4854" y="1877381"/>
            <a:ext cx="4714291" cy="235714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435894" y="526617"/>
            <a:ext cx="827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GB" sz="3600"/>
              <a:t>WATERSHED SEGMENTATION</a:t>
            </a:r>
            <a:endParaRPr/>
          </a:p>
        </p:txBody>
      </p:sp>
      <p:pic>
        <p:nvPicPr>
          <p:cNvPr descr="Watershed segmentation — skimage v0.19.0.dev0 docs" id="231" name="Google Shape;2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901" y="1990775"/>
            <a:ext cx="34836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shed OpenCV - PyImageSearch" id="232" name="Google Shape;23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2589" y="1990763"/>
            <a:ext cx="3615612" cy="229286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435894" y="526617"/>
            <a:ext cx="827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b="1" lang="en-GB" sz="3600"/>
              <a:t>EXAMPLE SEMANTIC SEGMENTATION</a:t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7482" y="1670637"/>
            <a:ext cx="5473353" cy="278337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435894" y="526617"/>
            <a:ext cx="827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GB" sz="3600"/>
              <a:t>TRANSPOSE CONVOLUTION</a:t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541" y="1700503"/>
            <a:ext cx="6136915" cy="25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0013" y="2742429"/>
            <a:ext cx="673631" cy="6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-GB" sz="2100"/>
              <a:t>Moving on to our Jupyter Notebook to understand more about Transpose Convolution</a:t>
            </a:r>
            <a:endParaRPr sz="2100"/>
          </a:p>
        </p:txBody>
      </p:sp>
      <p:sp>
        <p:nvSpPr>
          <p:cNvPr id="257" name="Google Shape;257;p39"/>
          <p:cNvSpPr txBox="1"/>
          <p:nvPr>
            <p:ph type="title"/>
          </p:nvPr>
        </p:nvSpPr>
        <p:spPr>
          <a:xfrm>
            <a:off x="435894" y="526617"/>
            <a:ext cx="827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GB" sz="3600"/>
              <a:t>TRANSPOSE CONVOLUTION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GB" sz="3600"/>
              <a:t>What we will be doing in this week?</a:t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887600" y="2063475"/>
            <a:ext cx="7116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800">
                <a:solidFill>
                  <a:schemeClr val="dk1"/>
                </a:solidFill>
              </a:rPr>
              <a:t>This week, you will learn how you can use Semantic Segmentation to drive your Lunar Rover for Exploration.</a:t>
            </a:r>
            <a:endParaRPr b="1" i="1" sz="24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GB" sz="3600"/>
              <a:t>IMAGE SEGMENTATION</a:t>
            </a:r>
            <a:endParaRPr/>
          </a:p>
        </p:txBody>
      </p:sp>
      <p:pic>
        <p:nvPicPr>
          <p:cNvPr descr="Semantic Segmentation | Data Science Portfolio"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1679" y="1525910"/>
            <a:ext cx="3620641" cy="292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 title="Panoptic-Segmentation_Video-Trimmed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8950" y="1354702"/>
            <a:ext cx="5706100" cy="34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GB" sz="3600"/>
              <a:t>For Autonomous Driving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435894" y="526617"/>
            <a:ext cx="827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b="1" lang="en-GB" sz="3600"/>
              <a:t>APPLICATIONS OF IMAGE SEGMENTATION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631" y="1487784"/>
            <a:ext cx="7760739" cy="305318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435894" y="526617"/>
            <a:ext cx="827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b="1" lang="en-GB" sz="3600"/>
              <a:t>APPLICATIONS OF IMAGE SEGMENTATION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2044603"/>
            <a:ext cx="6457752" cy="203544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435894" y="526617"/>
            <a:ext cx="827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GB" sz="3600"/>
              <a:t>TYPES OF SEGMENTATION</a:t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562169" y="1801263"/>
            <a:ext cx="53931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GB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Semantic Image Segmentation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GB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Instance Image Segmentation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GB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Thresholding Image Segmentation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GB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Edge Based Segmentation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GB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Watershed Segmentation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435894" y="526617"/>
            <a:ext cx="827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GB" sz="3600"/>
              <a:t>SEMANTIC SEGMENTATION</a:t>
            </a:r>
            <a:endParaRPr/>
          </a:p>
        </p:txBody>
      </p:sp>
      <p:pic>
        <p:nvPicPr>
          <p:cNvPr descr="Semantic Segmentation in the era of Neural Networks | AI Summer" id="199" name="Google Shape;1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434647"/>
            <a:ext cx="5715000" cy="298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435894" y="526617"/>
            <a:ext cx="827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GB" sz="3600"/>
              <a:t>INSTANCE SEGMENTATION</a:t>
            </a:r>
            <a:endParaRPr/>
          </a:p>
        </p:txBody>
      </p:sp>
      <p:pic>
        <p:nvPicPr>
          <p:cNvPr descr="Real-time Instance Segmentation | Papers With Code"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9286" y="1822750"/>
            <a:ext cx="3780210" cy="248267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/>
        </p:nvSpPr>
        <p:spPr>
          <a:xfrm>
            <a:off x="359550" y="4781276"/>
            <a:ext cx="8424900" cy="348300"/>
          </a:xfrm>
          <a:prstGeom prst="rect">
            <a:avLst/>
          </a:prstGeom>
          <a:solidFill>
            <a:schemeClr val="accent1">
              <a:alpha val="0"/>
            </a:schemeClr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AI4LE</a:t>
            </a:r>
            <a:r>
              <a:rPr b="1"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</a:t>
            </a:r>
            <a:r>
              <a:rPr b="1"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			  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Week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6</a:t>
            </a:r>
            <a:r>
              <a:rPr lang="en-GB" sz="1400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. Session </a:t>
            </a:r>
            <a:r>
              <a:rPr lang="en-GB">
                <a:solidFill>
                  <a:srgbClr val="6C244A"/>
                </a:solidFill>
                <a:latin typeface="Arial Rounded"/>
                <a:ea typeface="Arial Rounded"/>
                <a:cs typeface="Arial Rounded"/>
                <a:sym typeface="Arial Rounded"/>
              </a:rPr>
              <a:t>3</a:t>
            </a:r>
            <a:endParaRPr sz="1400">
              <a:solidFill>
                <a:srgbClr val="6C244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400" y="4836743"/>
            <a:ext cx="1292851" cy="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